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0" r:id="rId3"/>
    <p:sldId id="285" r:id="rId4"/>
    <p:sldId id="286" r:id="rId5"/>
    <p:sldId id="28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B141ED-858F-4899-8B48-C449167FAE08}" type="datetimeFigureOut">
              <a:rPr lang="fa-IR" smtClean="0"/>
              <a:t>05/01/1437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7A9E56-A0F8-419F-9BF7-CECE7893A2AA}" type="slidenum">
              <a:rPr lang="fa-IR" smtClean="0"/>
              <a:t>‹#›</a:t>
            </a:fld>
            <a:endParaRPr lang="fa-IR"/>
          </a:p>
        </p:txBody>
      </p:sp>
    </p:spTree>
    <p:extLst>
      <p:ext uri="{BB962C8B-B14F-4D97-AF65-F5344CB8AC3E}">
        <p14:creationId xmlns:p14="http://schemas.microsoft.com/office/powerpoint/2010/main" val="22823553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D:\WORK\WORK BAHMAN\Eghtedare\power\xs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447800"/>
            <a:ext cx="9153526"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3648" y="2708920"/>
            <a:ext cx="6408712" cy="1296144"/>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D7FB860-20DF-42B4-8C00-92396BB37093}"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2BBA-273C-4F25-AF04-B8868094BC91}" type="slidenum">
              <a:rPr lang="en-US" smtClean="0"/>
              <a:t>‹#›</a:t>
            </a:fld>
            <a:endParaRPr lang="en-US"/>
          </a:p>
        </p:txBody>
      </p:sp>
      <p:pic>
        <p:nvPicPr>
          <p:cNvPr id="7" name="Picture 6" descr="C:\Users\Acer\Desktop\Nooran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416" y="6021288"/>
            <a:ext cx="751926" cy="195501"/>
          </a:xfrm>
          <a:prstGeom prst="rect">
            <a:avLst/>
          </a:prstGeom>
          <a:noFill/>
          <a:effectLst>
            <a:glow rad="1270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4" name="Picture 2" descr="D:\WORK\WORK BAHMAN\Eghtedare\power\zd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608" y="1052736"/>
            <a:ext cx="6984776" cy="136815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43608" y="2492896"/>
            <a:ext cx="6984776" cy="338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7FB860-20DF-42B4-8C00-92396BB37093}"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407904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descr="D:\WORK\WORK BAHMAN\Eghtedare\power\fyu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429000"/>
            <a:ext cx="7772400" cy="977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FB860-20DF-42B4-8C00-92396BB37093}"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142316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123" name="Picture 3" descr="D:\WORK\WORK BAHMAN\Eghtedare\power\cghk.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8545"/>
            <a:ext cx="9153526"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WORK\WORK BAHMAN\Eghtedare\power\dtuu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628800"/>
            <a:ext cx="5004048" cy="5228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WORK\WORK BAHMAN\Eghtedare\power\dtuu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3968" y="1628800"/>
            <a:ext cx="5004048" cy="5228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5696" y="404664"/>
            <a:ext cx="5472608" cy="115212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852936"/>
            <a:ext cx="3826768" cy="4003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8024" y="2852936"/>
            <a:ext cx="3816424" cy="4003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7FB860-20DF-42B4-8C00-92396BB37093}" type="datetimeFigureOut">
              <a:rPr lang="en-US" smtClean="0"/>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19823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146" name="Picture 2" descr="D:\WORK\WORK BAHMAN\Eghtedare\power\xfuxjy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4704"/>
            <a:ext cx="8229600" cy="65293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7FB860-20DF-42B4-8C00-92396BB37093}" type="datetimeFigureOut">
              <a:rPr lang="en-US" smtClean="0"/>
              <a:t>10/18/2015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62260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FB860-20DF-42B4-8C00-92396BB37093}" type="datetimeFigureOut">
              <a:rPr lang="en-US" smtClean="0"/>
              <a:t>10/18/2015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215069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FB860-20DF-42B4-8C00-92396BB37093}" type="datetimeFigureOut">
              <a:rPr lang="en-US" smtClean="0"/>
              <a:t>10/18/2015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52BBA-273C-4F25-AF04-B8868094BC91}" type="slidenum">
              <a:rPr lang="en-US" smtClean="0"/>
              <a:t>‹#›</a:t>
            </a:fld>
            <a:endParaRPr lang="en-US"/>
          </a:p>
        </p:txBody>
      </p:sp>
    </p:spTree>
    <p:extLst>
      <p:ext uri="{BB962C8B-B14F-4D97-AF65-F5344CB8AC3E}">
        <p14:creationId xmlns:p14="http://schemas.microsoft.com/office/powerpoint/2010/main" val="81112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852936"/>
            <a:ext cx="6408712" cy="1296144"/>
          </a:xfrm>
        </p:spPr>
        <p:txBody>
          <a:bodyPr>
            <a:noAutofit/>
          </a:bodyPr>
          <a:lstStyle/>
          <a:p>
            <a:r>
              <a:rPr lang="fa-IR" sz="6600" dirty="0" smtClean="0">
                <a:latin typeface="IranNastaliq" panose="02020505000000020003" pitchFamily="18" charset="0"/>
                <a:cs typeface="IranNastaliq" panose="02020505000000020003" pitchFamily="18" charset="0"/>
              </a:rPr>
              <a:t>بسم اللّه الرحمن الرحیم</a:t>
            </a:r>
            <a:endParaRPr lang="en-US" sz="66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19634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548680"/>
            <a:ext cx="8389440" cy="5256584"/>
          </a:xfrm>
        </p:spPr>
        <p:txBody>
          <a:bodyPr>
            <a:normAutofit fontScale="92500" lnSpcReduction="10000"/>
          </a:bodyPr>
          <a:lstStyle/>
          <a:p>
            <a:r>
              <a:rPr lang="en-US" sz="1050" dirty="0" smtClean="0"/>
              <a:t> </a:t>
            </a:r>
            <a:r>
              <a:rPr lang="fa-IR" sz="5400" dirty="0" smtClean="0">
                <a:solidFill>
                  <a:schemeClr val="tx2"/>
                </a:solidFill>
                <a:cs typeface="B Titr" pitchFamily="2" charset="-78"/>
              </a:rPr>
              <a:t>جلسه سوم</a:t>
            </a:r>
          </a:p>
          <a:p>
            <a:pPr algn="ctr"/>
            <a:endParaRPr lang="fa-IR" sz="5400" dirty="0">
              <a:solidFill>
                <a:schemeClr val="accent1">
                  <a:lumMod val="75000"/>
                </a:schemeClr>
              </a:solidFill>
              <a:cs typeface="B Homa" pitchFamily="2" charset="-78"/>
            </a:endParaRPr>
          </a:p>
          <a:p>
            <a:pPr algn="ctr"/>
            <a:endParaRPr lang="fa-IR" sz="5400" dirty="0" smtClean="0">
              <a:solidFill>
                <a:schemeClr val="accent1">
                  <a:lumMod val="75000"/>
                </a:schemeClr>
              </a:solidFill>
              <a:cs typeface="B Homa" pitchFamily="2" charset="-78"/>
            </a:endParaRPr>
          </a:p>
          <a:p>
            <a:pPr algn="ctr">
              <a:lnSpc>
                <a:spcPct val="150000"/>
              </a:lnSpc>
            </a:pPr>
            <a:r>
              <a:rPr lang="fa-IR" sz="6000" b="1" dirty="0" smtClean="0">
                <a:solidFill>
                  <a:schemeClr val="accent1">
                    <a:lumMod val="75000"/>
                  </a:schemeClr>
                </a:solidFill>
                <a:cs typeface="B Mitra" pitchFamily="2" charset="-78"/>
              </a:rPr>
              <a:t>بیان قرآن در مورد ظرفیت</a:t>
            </a:r>
          </a:p>
          <a:p>
            <a:pPr algn="ctr">
              <a:lnSpc>
                <a:spcPct val="150000"/>
              </a:lnSpc>
            </a:pPr>
            <a:r>
              <a:rPr lang="fa-IR" sz="6000" b="1" dirty="0" smtClean="0">
                <a:solidFill>
                  <a:schemeClr val="accent1">
                    <a:lumMod val="75000"/>
                  </a:schemeClr>
                </a:solidFill>
                <a:cs typeface="B Mitra" pitchFamily="2" charset="-78"/>
              </a:rPr>
              <a:t>وجودی آدمی</a:t>
            </a:r>
          </a:p>
        </p:txBody>
      </p:sp>
    </p:spTree>
    <p:extLst>
      <p:ext uri="{BB962C8B-B14F-4D97-AF65-F5344CB8AC3E}">
        <p14:creationId xmlns:p14="http://schemas.microsoft.com/office/powerpoint/2010/main" val="394337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727" y="764704"/>
            <a:ext cx="7170553" cy="461665"/>
          </a:xfrm>
          <a:prstGeom prst="rect">
            <a:avLst/>
          </a:prstGeom>
        </p:spPr>
        <p:txBody>
          <a:bodyPr wrap="none">
            <a:spAutoFit/>
          </a:bodyPr>
          <a:lstStyle/>
          <a:p>
            <a:pPr algn="ctr"/>
            <a:r>
              <a:rPr lang="fa-IR" sz="2400" b="1" dirty="0">
                <a:solidFill>
                  <a:schemeClr val="tx2"/>
                </a:solidFill>
                <a:cs typeface="B Titr" pitchFamily="2" charset="-78"/>
              </a:rPr>
              <a:t>چند دسته آیه که بر ظرفیت </a:t>
            </a:r>
            <a:r>
              <a:rPr lang="fa-IR" sz="2400" b="1" dirty="0" smtClean="0">
                <a:solidFill>
                  <a:schemeClr val="tx2"/>
                </a:solidFill>
                <a:cs typeface="B Titr" pitchFamily="2" charset="-78"/>
              </a:rPr>
              <a:t>بی کران وجودی آدمی دلالت </a:t>
            </a:r>
            <a:r>
              <a:rPr lang="fa-IR" sz="2400" b="1" dirty="0">
                <a:solidFill>
                  <a:schemeClr val="tx2"/>
                </a:solidFill>
                <a:cs typeface="B Titr" pitchFamily="2" charset="-78"/>
              </a:rPr>
              <a:t>دارند:</a:t>
            </a:r>
          </a:p>
        </p:txBody>
      </p:sp>
      <p:sp>
        <p:nvSpPr>
          <p:cNvPr id="3" name="Rectangle 2"/>
          <p:cNvSpPr/>
          <p:nvPr/>
        </p:nvSpPr>
        <p:spPr>
          <a:xfrm>
            <a:off x="683567" y="1412776"/>
            <a:ext cx="7848873" cy="4441601"/>
          </a:xfrm>
          <a:prstGeom prst="rect">
            <a:avLst/>
          </a:prstGeom>
        </p:spPr>
        <p:txBody>
          <a:bodyPr wrap="square">
            <a:spAutoFit/>
          </a:bodyPr>
          <a:lstStyle/>
          <a:p>
            <a:pPr algn="just" rtl="1">
              <a:lnSpc>
                <a:spcPct val="150000"/>
              </a:lnSpc>
            </a:pPr>
            <a:r>
              <a:rPr lang="fa-IR" sz="1900" u="sng" dirty="0">
                <a:solidFill>
                  <a:schemeClr val="tx2"/>
                </a:solidFill>
                <a:cs typeface="B Titr" pitchFamily="2" charset="-78"/>
              </a:rPr>
              <a:t>آیات30 الی 35 سوره </a:t>
            </a:r>
            <a:r>
              <a:rPr lang="fa-IR" sz="1900" u="sng" dirty="0" smtClean="0">
                <a:solidFill>
                  <a:schemeClr val="tx2"/>
                </a:solidFill>
                <a:cs typeface="B Titr" pitchFamily="2" charset="-78"/>
              </a:rPr>
              <a:t>بقره: </a:t>
            </a:r>
            <a:r>
              <a:rPr lang="fa-IR" sz="1900" b="1" dirty="0">
                <a:solidFill>
                  <a:schemeClr val="tx2"/>
                </a:solidFill>
                <a:cs typeface="B Mitra" pitchFamily="2" charset="-78"/>
              </a:rPr>
              <a:t>ازخلافت الاهی انسان به طورکلی سخن می گویند. آیات 31و32 بقره </a:t>
            </a:r>
            <a:r>
              <a:rPr lang="fa-IR" sz="1900" b="1" dirty="0" smtClean="0">
                <a:solidFill>
                  <a:schemeClr val="tx2"/>
                </a:solidFill>
                <a:cs typeface="B Mitra" pitchFamily="2" charset="-78"/>
              </a:rPr>
              <a:t>به استعداد انسان در دریافت تمام </a:t>
            </a:r>
            <a:r>
              <a:rPr lang="fa-IR" sz="1900" b="1" dirty="0">
                <a:solidFill>
                  <a:schemeClr val="tx2"/>
                </a:solidFill>
                <a:cs typeface="B Mitra" pitchFamily="2" charset="-78"/>
              </a:rPr>
              <a:t>اسماء و صفات الهی دلالت دارند</a:t>
            </a:r>
            <a:r>
              <a:rPr lang="fa-IR" sz="1900" b="1" dirty="0" smtClean="0">
                <a:solidFill>
                  <a:schemeClr val="tx2"/>
                </a:solidFill>
                <a:cs typeface="B Mitra" pitchFamily="2" charset="-78"/>
              </a:rPr>
              <a:t>.</a:t>
            </a:r>
            <a:endParaRPr lang="fa-IR" sz="1900" b="1" dirty="0">
              <a:solidFill>
                <a:schemeClr val="tx2"/>
              </a:solidFill>
              <a:cs typeface="B Mitra" pitchFamily="2" charset="-78"/>
            </a:endParaRPr>
          </a:p>
          <a:p>
            <a:pPr algn="just" rtl="1">
              <a:lnSpc>
                <a:spcPct val="150000"/>
              </a:lnSpc>
            </a:pPr>
            <a:r>
              <a:rPr lang="fa-IR" sz="1900" u="sng" dirty="0">
                <a:solidFill>
                  <a:schemeClr val="tx2"/>
                </a:solidFill>
                <a:cs typeface="B Titr" pitchFamily="2" charset="-78"/>
              </a:rPr>
              <a:t>آیه امانت 72 </a:t>
            </a:r>
            <a:r>
              <a:rPr lang="fa-IR" sz="1900" u="sng" dirty="0" smtClean="0">
                <a:solidFill>
                  <a:schemeClr val="tx2"/>
                </a:solidFill>
                <a:cs typeface="B Titr" pitchFamily="2" charset="-78"/>
              </a:rPr>
              <a:t>احزاب: </a:t>
            </a:r>
            <a:r>
              <a:rPr lang="fa-IR" sz="1900" b="1" dirty="0">
                <a:solidFill>
                  <a:schemeClr val="tx2"/>
                </a:solidFill>
                <a:cs typeface="B Mitra" pitchFamily="2" charset="-78"/>
              </a:rPr>
              <a:t>انسان امانتی را پذیرفت که تمام موجودات از پذیرش آن سرباز زدند</a:t>
            </a:r>
            <a:r>
              <a:rPr lang="fa-IR" sz="1900" b="1" dirty="0" smtClean="0">
                <a:solidFill>
                  <a:schemeClr val="tx2"/>
                </a:solidFill>
                <a:cs typeface="B Mitra" pitchFamily="2" charset="-78"/>
              </a:rPr>
              <a:t>.</a:t>
            </a:r>
            <a:endParaRPr lang="fa-IR" sz="1900" b="1" dirty="0">
              <a:solidFill>
                <a:schemeClr val="tx2"/>
              </a:solidFill>
              <a:cs typeface="B Mitra" pitchFamily="2" charset="-78"/>
            </a:endParaRPr>
          </a:p>
          <a:p>
            <a:pPr algn="just" rtl="1">
              <a:lnSpc>
                <a:spcPct val="150000"/>
              </a:lnSpc>
            </a:pPr>
            <a:r>
              <a:rPr lang="fa-IR" sz="1900" u="sng" dirty="0">
                <a:solidFill>
                  <a:schemeClr val="tx2"/>
                </a:solidFill>
                <a:cs typeface="B Titr" pitchFamily="2" charset="-78"/>
              </a:rPr>
              <a:t>آیه کرامت 69 </a:t>
            </a:r>
            <a:r>
              <a:rPr lang="fa-IR" sz="1900" u="sng" dirty="0" smtClean="0">
                <a:solidFill>
                  <a:schemeClr val="tx2"/>
                </a:solidFill>
                <a:cs typeface="B Titr" pitchFamily="2" charset="-78"/>
              </a:rPr>
              <a:t>نساء: </a:t>
            </a:r>
            <a:r>
              <a:rPr lang="fa-IR" sz="1900" b="1" dirty="0">
                <a:solidFill>
                  <a:schemeClr val="tx2"/>
                </a:solidFill>
                <a:cs typeface="B Mitra" pitchFamily="2" charset="-78"/>
              </a:rPr>
              <a:t>به کرامت انسانی و جایگاه عظیم انسانی اشاره دارد</a:t>
            </a:r>
            <a:r>
              <a:rPr lang="fa-IR" sz="1900" b="1" dirty="0" smtClean="0">
                <a:solidFill>
                  <a:schemeClr val="tx2"/>
                </a:solidFill>
                <a:cs typeface="B Mitra" pitchFamily="2" charset="-78"/>
              </a:rPr>
              <a:t>.</a:t>
            </a:r>
            <a:endParaRPr lang="fa-IR" sz="1900" b="1" dirty="0">
              <a:solidFill>
                <a:schemeClr val="tx2"/>
              </a:solidFill>
              <a:cs typeface="B Mitra" pitchFamily="2" charset="-78"/>
            </a:endParaRPr>
          </a:p>
          <a:p>
            <a:pPr algn="just" rtl="1">
              <a:lnSpc>
                <a:spcPct val="150000"/>
              </a:lnSpc>
            </a:pPr>
            <a:r>
              <a:rPr lang="fa-IR" sz="1900" u="sng" dirty="0" smtClean="0">
                <a:solidFill>
                  <a:schemeClr val="tx2"/>
                </a:solidFill>
                <a:cs typeface="B Titr" pitchFamily="2" charset="-78"/>
              </a:rPr>
              <a:t>آیة 20 سورة لقمان: </a:t>
            </a:r>
            <a:r>
              <a:rPr lang="fa-IR" sz="1900" b="1" dirty="0" smtClean="0">
                <a:solidFill>
                  <a:schemeClr val="tx2"/>
                </a:solidFill>
                <a:cs typeface="B Mitra" pitchFamily="2" charset="-78"/>
              </a:rPr>
              <a:t>این ایه و مانند آن اشاره </a:t>
            </a:r>
            <a:r>
              <a:rPr lang="fa-IR" sz="1900" b="1" dirty="0">
                <a:solidFill>
                  <a:schemeClr val="tx2"/>
                </a:solidFill>
                <a:cs typeface="B Mitra" pitchFamily="2" charset="-78"/>
              </a:rPr>
              <a:t>به این دارند که خداوند تمام آسمان ها و زمین را در تسخیر آدمی قرار </a:t>
            </a:r>
            <a:r>
              <a:rPr lang="fa-IR" sz="1900" b="1" dirty="0" smtClean="0">
                <a:solidFill>
                  <a:schemeClr val="tx2"/>
                </a:solidFill>
                <a:cs typeface="B Mitra" pitchFamily="2" charset="-78"/>
              </a:rPr>
              <a:t>داده است.</a:t>
            </a:r>
          </a:p>
          <a:p>
            <a:pPr algn="just" rtl="1">
              <a:lnSpc>
                <a:spcPct val="150000"/>
              </a:lnSpc>
            </a:pPr>
            <a:r>
              <a:rPr lang="fa-IR" sz="1900" u="sng" dirty="0" smtClean="0">
                <a:solidFill>
                  <a:schemeClr val="tx2"/>
                </a:solidFill>
                <a:cs typeface="B Titr" pitchFamily="2" charset="-78"/>
              </a:rPr>
              <a:t>آیة 114 سورة طه (قل </a:t>
            </a:r>
            <a:r>
              <a:rPr lang="fa-IR" sz="1900" u="sng" dirty="0">
                <a:solidFill>
                  <a:schemeClr val="tx2"/>
                </a:solidFill>
                <a:cs typeface="B Titr" pitchFamily="2" charset="-78"/>
              </a:rPr>
              <a:t>ربّ زدنی </a:t>
            </a:r>
            <a:r>
              <a:rPr lang="fa-IR" sz="1900" u="sng" dirty="0" smtClean="0">
                <a:solidFill>
                  <a:schemeClr val="tx2"/>
                </a:solidFill>
                <a:cs typeface="B Titr" pitchFamily="2" charset="-78"/>
              </a:rPr>
              <a:t>علماً): </a:t>
            </a:r>
            <a:r>
              <a:rPr lang="fa-IR" sz="1900" b="1" dirty="0" smtClean="0">
                <a:solidFill>
                  <a:schemeClr val="tx2"/>
                </a:solidFill>
                <a:cs typeface="B Mitra" pitchFamily="2" charset="-78"/>
              </a:rPr>
              <a:t>این آیه و مانند آن ما </a:t>
            </a:r>
            <a:r>
              <a:rPr lang="fa-IR" sz="1900" b="1" dirty="0">
                <a:solidFill>
                  <a:schemeClr val="tx2"/>
                </a:solidFill>
                <a:cs typeface="B Mitra" pitchFamily="2" charset="-78"/>
              </a:rPr>
              <a:t>می خواهد </a:t>
            </a:r>
            <a:r>
              <a:rPr lang="fa-IR" sz="1900" b="1" dirty="0" smtClean="0">
                <a:solidFill>
                  <a:schemeClr val="tx2"/>
                </a:solidFill>
                <a:cs typeface="B Mitra" pitchFamily="2" charset="-78"/>
              </a:rPr>
              <a:t>که از </a:t>
            </a:r>
            <a:r>
              <a:rPr lang="fa-IR" sz="1900" b="1" dirty="0">
                <a:solidFill>
                  <a:schemeClr val="tx2"/>
                </a:solidFill>
                <a:cs typeface="B Mitra" pitchFamily="2" charset="-78"/>
              </a:rPr>
              <a:t>خداوند بصورت مطلق درخواست کنیم و کمال صعودی را بیان می </a:t>
            </a:r>
            <a:r>
              <a:rPr lang="fa-IR" sz="1900" b="1" dirty="0" smtClean="0">
                <a:solidFill>
                  <a:schemeClr val="tx2"/>
                </a:solidFill>
                <a:cs typeface="B Mitra" pitchFamily="2" charset="-78"/>
              </a:rPr>
              <a:t>کند</a:t>
            </a:r>
          </a:p>
          <a:p>
            <a:pPr algn="just" rtl="1">
              <a:lnSpc>
                <a:spcPct val="150000"/>
              </a:lnSpc>
            </a:pPr>
            <a:r>
              <a:rPr lang="fa-IR" sz="1900" u="sng" dirty="0" smtClean="0">
                <a:solidFill>
                  <a:schemeClr val="tx2"/>
                </a:solidFill>
                <a:cs typeface="B Titr" pitchFamily="2" charset="-78"/>
              </a:rPr>
              <a:t>آیة 28 سورة نوح (</a:t>
            </a:r>
            <a:r>
              <a:rPr lang="fa-IR" sz="1900" u="sng" dirty="0">
                <a:solidFill>
                  <a:schemeClr val="tx2"/>
                </a:solidFill>
                <a:cs typeface="B Titr" pitchFamily="2" charset="-78"/>
              </a:rPr>
              <a:t>ولا تزد الظالمین الّا </a:t>
            </a:r>
            <a:r>
              <a:rPr lang="fa-IR" sz="1900" u="sng" dirty="0" smtClean="0">
                <a:solidFill>
                  <a:schemeClr val="tx2"/>
                </a:solidFill>
                <a:cs typeface="B Titr" pitchFamily="2" charset="-78"/>
              </a:rPr>
              <a:t>تباراً): </a:t>
            </a:r>
            <a:r>
              <a:rPr lang="fa-IR" sz="1900" b="1" dirty="0" smtClean="0">
                <a:solidFill>
                  <a:schemeClr val="tx2"/>
                </a:solidFill>
                <a:cs typeface="B Mitra" pitchFamily="2" charset="-78"/>
              </a:rPr>
              <a:t>این دسته آیات که </a:t>
            </a:r>
            <a:r>
              <a:rPr lang="fa-IR" sz="1900" b="1" dirty="0">
                <a:solidFill>
                  <a:schemeClr val="tx2"/>
                </a:solidFill>
                <a:cs typeface="B Mitra" pitchFamily="2" charset="-78"/>
              </a:rPr>
              <a:t>به </a:t>
            </a:r>
            <a:r>
              <a:rPr lang="fa-IR" sz="1900" b="1" dirty="0" smtClean="0">
                <a:solidFill>
                  <a:schemeClr val="tx2"/>
                </a:solidFill>
                <a:cs typeface="B Mitra" pitchFamily="2" charset="-78"/>
              </a:rPr>
              <a:t>گونه‌ای </a:t>
            </a:r>
            <a:r>
              <a:rPr lang="fa-IR" sz="1900" b="1" dirty="0">
                <a:solidFill>
                  <a:schemeClr val="tx2"/>
                </a:solidFill>
                <a:cs typeface="B Mitra" pitchFamily="2" charset="-78"/>
              </a:rPr>
              <a:t>نفرین است و از آنها استنباط می شود که سقوط آدمی </a:t>
            </a:r>
            <a:r>
              <a:rPr lang="fa-IR" sz="1900" b="1" dirty="0" smtClean="0">
                <a:solidFill>
                  <a:schemeClr val="tx2"/>
                </a:solidFill>
                <a:cs typeface="B Mitra" pitchFamily="2" charset="-78"/>
              </a:rPr>
              <a:t>نیز حدی </a:t>
            </a:r>
            <a:r>
              <a:rPr lang="fa-IR" sz="1900" b="1" dirty="0">
                <a:solidFill>
                  <a:schemeClr val="tx2"/>
                </a:solidFill>
                <a:cs typeface="B Mitra" pitchFamily="2" charset="-78"/>
              </a:rPr>
              <a:t>ندارد، </a:t>
            </a:r>
            <a:endParaRPr lang="en-US" sz="1900" dirty="0"/>
          </a:p>
        </p:txBody>
      </p:sp>
    </p:spTree>
    <p:extLst>
      <p:ext uri="{BB962C8B-B14F-4D97-AF65-F5344CB8AC3E}">
        <p14:creationId xmlns:p14="http://schemas.microsoft.com/office/powerpoint/2010/main" val="39383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404664"/>
            <a:ext cx="9036496" cy="5976664"/>
          </a:xfrm>
        </p:spPr>
        <p:txBody>
          <a:bodyPr>
            <a:normAutofit fontScale="90000"/>
          </a:bodyPr>
          <a:lstStyle/>
          <a:p>
            <a:pPr>
              <a:lnSpc>
                <a:spcPct val="150000"/>
              </a:lnSpc>
            </a:pPr>
            <a:r>
              <a:rPr lang="fa-IR" sz="3600" b="1" dirty="0" smtClean="0">
                <a:latin typeface="IranNastaliq" panose="02020505000000020003" pitchFamily="18" charset="0"/>
                <a:cs typeface="B Mitra" pitchFamily="2" charset="-78"/>
              </a:rPr>
              <a:t/>
            </a:r>
            <a:br>
              <a:rPr lang="fa-IR" sz="3600" b="1" dirty="0" smtClean="0">
                <a:latin typeface="IranNastaliq" panose="02020505000000020003" pitchFamily="18" charset="0"/>
                <a:cs typeface="B Mitra" pitchFamily="2" charset="-78"/>
              </a:rPr>
            </a:br>
            <a:r>
              <a:rPr lang="fa-IR" sz="3200" b="1" dirty="0">
                <a:solidFill>
                  <a:schemeClr val="tx2"/>
                </a:solidFill>
                <a:latin typeface="IranNastaliq" panose="02020505000000020003" pitchFamily="18" charset="0"/>
                <a:cs typeface="B Mitra" pitchFamily="2" charset="-78"/>
              </a:rPr>
              <a:t>منظورازتعلیم اسماء، تعلیم معانی لفظی وحقایق، هر دو، بوده است. در آیه 31 بقره (وعلّم آدم الاسماء کلّها ثمّ عرضهم علی </a:t>
            </a:r>
            <a:r>
              <a:rPr lang="fa-IR" sz="3200" b="1" dirty="0" smtClean="0">
                <a:solidFill>
                  <a:schemeClr val="tx2"/>
                </a:solidFill>
                <a:latin typeface="IranNastaliq" panose="02020505000000020003" pitchFamily="18" charset="0"/>
                <a:cs typeface="B Mitra" pitchFamily="2" charset="-78"/>
              </a:rPr>
              <a:t>الملائکه) </a:t>
            </a:r>
            <a:r>
              <a:rPr lang="fa-IR" sz="3200" b="1" dirty="0">
                <a:solidFill>
                  <a:schemeClr val="tx2"/>
                </a:solidFill>
                <a:latin typeface="IranNastaliq" panose="02020505000000020003" pitchFamily="18" charset="0"/>
                <a:cs typeface="B Mitra" pitchFamily="2" charset="-78"/>
              </a:rPr>
              <a:t>ضمیر«هم» در آیه برای اشاره به موجودات  ذوالعقول(صاحب عقل) است و به اسماء بر می ‌گردد. علامه طباطبائی معتقدند اسماء اگر تنها الفاظ بودند از ضمیر جمع مذکر«هم» استفاده </a:t>
            </a:r>
            <a:r>
              <a:rPr lang="fa-IR" sz="3200" b="1" dirty="0" smtClean="0">
                <a:solidFill>
                  <a:schemeClr val="tx2"/>
                </a:solidFill>
                <a:latin typeface="IranNastaliq" panose="02020505000000020003" pitchFamily="18" charset="0"/>
                <a:cs typeface="B Mitra" pitchFamily="2" charset="-78"/>
              </a:rPr>
              <a:t>نمی‌شد</a:t>
            </a:r>
            <a:r>
              <a:rPr lang="fa-IR" sz="3200" b="1" dirty="0">
                <a:solidFill>
                  <a:schemeClr val="tx2"/>
                </a:solidFill>
                <a:latin typeface="IranNastaliq" panose="02020505000000020003" pitchFamily="18" charset="0"/>
                <a:cs typeface="B Mitra" pitchFamily="2" charset="-78"/>
              </a:rPr>
              <a:t>.</a:t>
            </a:r>
            <a:r>
              <a:rPr lang="fa-IR" sz="3600" b="1" dirty="0">
                <a:solidFill>
                  <a:schemeClr val="tx2"/>
                </a:solidFill>
                <a:latin typeface="IranNastaliq" panose="02020505000000020003" pitchFamily="18" charset="0"/>
                <a:cs typeface="B Mitra" pitchFamily="2" charset="-78"/>
              </a:rPr>
              <a:t/>
            </a:r>
            <a:br>
              <a:rPr lang="fa-IR" sz="3600" b="1" dirty="0">
                <a:solidFill>
                  <a:schemeClr val="tx2"/>
                </a:solidFill>
                <a:latin typeface="IranNastaliq" panose="02020505000000020003" pitchFamily="18" charset="0"/>
                <a:cs typeface="B Mitra" pitchFamily="2" charset="-78"/>
              </a:rPr>
            </a:br>
            <a:r>
              <a:rPr lang="fa-IR" sz="3600" dirty="0">
                <a:latin typeface="IranNastaliq" panose="02020505000000020003" pitchFamily="18" charset="0"/>
                <a:cs typeface="B Mitra" pitchFamily="2" charset="-78"/>
              </a:rPr>
              <a:t/>
            </a:r>
            <a:br>
              <a:rPr lang="fa-IR" sz="3600" dirty="0">
                <a:latin typeface="IranNastaliq" panose="02020505000000020003" pitchFamily="18" charset="0"/>
                <a:cs typeface="B Mitra" pitchFamily="2" charset="-78"/>
              </a:rPr>
            </a:br>
            <a:endParaRPr lang="en-US" sz="3600" dirty="0">
              <a:latin typeface="IranNastaliq" panose="02020505000000020003" pitchFamily="18" charset="0"/>
              <a:cs typeface="B Mitra" pitchFamily="2" charset="-78"/>
            </a:endParaRPr>
          </a:p>
        </p:txBody>
      </p:sp>
    </p:spTree>
    <p:extLst>
      <p:ext uri="{BB962C8B-B14F-4D97-AF65-F5344CB8AC3E}">
        <p14:creationId xmlns:p14="http://schemas.microsoft.com/office/powerpoint/2010/main" val="8744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640960" cy="6048672"/>
          </a:xfrm>
        </p:spPr>
        <p:txBody>
          <a:bodyPr>
            <a:noAutofit/>
          </a:bodyPr>
          <a:lstStyle/>
          <a:p>
            <a:pPr algn="r"/>
            <a:endParaRPr lang="fa-IR" sz="4000" dirty="0"/>
          </a:p>
        </p:txBody>
      </p:sp>
      <p:sp>
        <p:nvSpPr>
          <p:cNvPr id="5" name="Oval 4"/>
          <p:cNvSpPr/>
          <p:nvPr/>
        </p:nvSpPr>
        <p:spPr>
          <a:xfrm>
            <a:off x="49104" y="3645024"/>
            <a:ext cx="3082736" cy="25786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000" b="1" dirty="0">
                <a:solidFill>
                  <a:prstClr val="white"/>
                </a:solidFill>
                <a:cs typeface="B Mitra" pitchFamily="2" charset="-78"/>
              </a:rPr>
              <a:t>آیا تعلیم اسماء به انسان، نه </a:t>
            </a:r>
            <a:r>
              <a:rPr lang="fa-IR" sz="2000" b="1" dirty="0" smtClean="0">
                <a:solidFill>
                  <a:prstClr val="white"/>
                </a:solidFill>
                <a:cs typeface="B Mitra" pitchFamily="2" charset="-78"/>
              </a:rPr>
              <a:t>فرشتگان، </a:t>
            </a:r>
            <a:r>
              <a:rPr lang="fa-IR" sz="2000" b="1" dirty="0">
                <a:solidFill>
                  <a:prstClr val="white"/>
                </a:solidFill>
                <a:cs typeface="B Mitra" pitchFamily="2" charset="-78"/>
              </a:rPr>
              <a:t>نوعی گزینش بود، یا نه براساس حکمت بود؟</a:t>
            </a:r>
          </a:p>
        </p:txBody>
      </p:sp>
      <p:sp>
        <p:nvSpPr>
          <p:cNvPr id="6" name="Oval 5"/>
          <p:cNvSpPr/>
          <p:nvPr/>
        </p:nvSpPr>
        <p:spPr>
          <a:xfrm>
            <a:off x="6172264" y="1500465"/>
            <a:ext cx="2592288" cy="2537991"/>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lnSpc>
                <a:spcPct val="150000"/>
              </a:lnSpc>
            </a:pPr>
            <a:r>
              <a:rPr lang="fa-IR" sz="2000" b="1" dirty="0" smtClean="0">
                <a:solidFill>
                  <a:schemeClr val="tx2"/>
                </a:solidFill>
                <a:cs typeface="B Mitra" pitchFamily="2" charset="-78"/>
              </a:rPr>
              <a:t>منظور از این </a:t>
            </a:r>
            <a:r>
              <a:rPr lang="fa-IR" sz="2000" b="1" dirty="0">
                <a:solidFill>
                  <a:schemeClr val="tx2"/>
                </a:solidFill>
                <a:cs typeface="B Mitra" pitchFamily="2" charset="-78"/>
              </a:rPr>
              <a:t>اسماء </a:t>
            </a:r>
            <a:r>
              <a:rPr lang="fa-IR" sz="2000" b="1" dirty="0" smtClean="0">
                <a:solidFill>
                  <a:schemeClr val="tx2"/>
                </a:solidFill>
                <a:cs typeface="B Mitra" pitchFamily="2" charset="-78"/>
              </a:rPr>
              <a:t>چیست؟آیا الفاظ‌اند </a:t>
            </a:r>
            <a:r>
              <a:rPr lang="fa-IR" sz="2000" b="1" dirty="0">
                <a:solidFill>
                  <a:schemeClr val="tx2"/>
                </a:solidFill>
                <a:cs typeface="B Mitra" pitchFamily="2" charset="-78"/>
              </a:rPr>
              <a:t>یا حقایق؟</a:t>
            </a:r>
          </a:p>
        </p:txBody>
      </p:sp>
      <p:sp>
        <p:nvSpPr>
          <p:cNvPr id="7" name="Oval 6"/>
          <p:cNvSpPr/>
          <p:nvPr/>
        </p:nvSpPr>
        <p:spPr>
          <a:xfrm>
            <a:off x="3059832" y="2288002"/>
            <a:ext cx="2808312" cy="259228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b="1" dirty="0">
                <a:solidFill>
                  <a:schemeClr val="tx2"/>
                </a:solidFill>
                <a:cs typeface="B Mitra" pitchFamily="2" charset="-78"/>
              </a:rPr>
              <a:t>این آدمی که خداونداسماء را به او تعلیم داد آیا فرد خاصی یا گروه خاصی منظوراست یا نه شامل همه </a:t>
            </a:r>
            <a:r>
              <a:rPr lang="fa-IR" sz="2000" b="1" dirty="0" smtClean="0">
                <a:solidFill>
                  <a:schemeClr val="tx2"/>
                </a:solidFill>
                <a:cs typeface="B Mitra" pitchFamily="2" charset="-78"/>
              </a:rPr>
              <a:t>می‌شود</a:t>
            </a:r>
            <a:r>
              <a:rPr lang="fa-IR" sz="2000" b="1" dirty="0">
                <a:solidFill>
                  <a:schemeClr val="tx2"/>
                </a:solidFill>
                <a:cs typeface="B Mitra" pitchFamily="2" charset="-78"/>
              </a:rPr>
              <a:t>؟</a:t>
            </a:r>
          </a:p>
        </p:txBody>
      </p:sp>
      <p:sp>
        <p:nvSpPr>
          <p:cNvPr id="8" name="Oval 7"/>
          <p:cNvSpPr/>
          <p:nvPr/>
        </p:nvSpPr>
        <p:spPr>
          <a:xfrm>
            <a:off x="5868144" y="3482961"/>
            <a:ext cx="3062440" cy="27946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000" b="1" dirty="0" smtClean="0">
                <a:solidFill>
                  <a:prstClr val="white"/>
                </a:solidFill>
                <a:cs typeface="B Mitra" pitchFamily="2" charset="-78"/>
              </a:rPr>
              <a:t>امر به سجدة فرشته‌ها در مقابل آدم آیا </a:t>
            </a:r>
            <a:r>
              <a:rPr lang="fa-IR" sz="2000" b="1" dirty="0">
                <a:solidFill>
                  <a:prstClr val="white"/>
                </a:solidFill>
                <a:cs typeface="B Mitra" pitchFamily="2" charset="-78"/>
              </a:rPr>
              <a:t>امر تشریعی بود یا تکوینی یا تشریعی-تکوینی؟</a:t>
            </a:r>
          </a:p>
        </p:txBody>
      </p:sp>
      <p:sp>
        <p:nvSpPr>
          <p:cNvPr id="10" name="Oval 9"/>
          <p:cNvSpPr/>
          <p:nvPr/>
        </p:nvSpPr>
        <p:spPr>
          <a:xfrm>
            <a:off x="107504" y="1484784"/>
            <a:ext cx="2880320" cy="2553672"/>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000" b="1" dirty="0">
                <a:solidFill>
                  <a:schemeClr val="tx2"/>
                </a:solidFill>
                <a:cs typeface="B Mitra" pitchFamily="2" charset="-78"/>
              </a:rPr>
              <a:t>آیا </a:t>
            </a:r>
            <a:r>
              <a:rPr lang="fa-IR" sz="2000" b="1" dirty="0" smtClean="0">
                <a:solidFill>
                  <a:schemeClr val="tx2"/>
                </a:solidFill>
                <a:cs typeface="B Mitra" pitchFamily="2" charset="-78"/>
              </a:rPr>
              <a:t>خلافت </a:t>
            </a:r>
            <a:r>
              <a:rPr lang="fa-IR" sz="2000" b="1" dirty="0">
                <a:solidFill>
                  <a:schemeClr val="tx2"/>
                </a:solidFill>
                <a:cs typeface="B Mitra" pitchFamily="2" charset="-78"/>
              </a:rPr>
              <a:t>انسان ازخداوند مخصوص به زمین است؟</a:t>
            </a:r>
          </a:p>
          <a:p>
            <a:pPr algn="ctr" rtl="1"/>
            <a:r>
              <a:rPr lang="fa-IR" sz="2000" b="1" dirty="0">
                <a:solidFill>
                  <a:schemeClr val="tx2"/>
                </a:solidFill>
                <a:cs typeface="B Mitra" pitchFamily="2" charset="-78"/>
              </a:rPr>
              <a:t>علت اعتراض ملائکه چه بود؟</a:t>
            </a:r>
          </a:p>
        </p:txBody>
      </p:sp>
      <p:sp>
        <p:nvSpPr>
          <p:cNvPr id="9" name="Rectangle 8"/>
          <p:cNvSpPr/>
          <p:nvPr/>
        </p:nvSpPr>
        <p:spPr>
          <a:xfrm>
            <a:off x="395536" y="655821"/>
            <a:ext cx="8424936" cy="523220"/>
          </a:xfrm>
          <a:prstGeom prst="rect">
            <a:avLst/>
          </a:prstGeom>
        </p:spPr>
        <p:txBody>
          <a:bodyPr wrap="square">
            <a:spAutoFit/>
          </a:bodyPr>
          <a:lstStyle/>
          <a:p>
            <a:pPr algn="ctr"/>
            <a:r>
              <a:rPr lang="fa-IR" sz="2800" dirty="0">
                <a:cs typeface="B Titr" pitchFamily="2" charset="-78"/>
              </a:rPr>
              <a:t>با توجه به آیات 30 الی 35 سوره بقره با این سؤالات مواجه هستیم:</a:t>
            </a:r>
          </a:p>
        </p:txBody>
      </p:sp>
    </p:spTree>
    <p:extLst>
      <p:ext uri="{BB962C8B-B14F-4D97-AF65-F5344CB8AC3E}">
        <p14:creationId xmlns:p14="http://schemas.microsoft.com/office/powerpoint/2010/main" val="101927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theme/theme1.xml><?xml version="1.0" encoding="utf-8"?>
<a:theme xmlns:a="http://schemas.openxmlformats.org/drawingml/2006/main" name="3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37</Template>
  <TotalTime>675</TotalTime>
  <Words>280</Words>
  <Application>Microsoft Office PowerPoint</Application>
  <PresentationFormat>On-screen Show (4:3)</PresentationFormat>
  <Paragraphs>21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 Homa</vt:lpstr>
      <vt:lpstr>B Mitra</vt:lpstr>
      <vt:lpstr>B Titr</vt:lpstr>
      <vt:lpstr>Calibri</vt:lpstr>
      <vt:lpstr>IranNastaliq</vt:lpstr>
      <vt:lpstr>Times New Roman</vt:lpstr>
      <vt:lpstr>37</vt:lpstr>
      <vt:lpstr>بسم اللّه الرحمن الرحیم</vt:lpstr>
      <vt:lpstr>PowerPoint Presentation</vt:lpstr>
      <vt:lpstr>PowerPoint Presentation</vt:lpstr>
      <vt:lpstr> منظورازتعلیم اسماء، تعلیم معانی لفظی وحقایق، هر دو، بوده است. در آیه 31 بقره (وعلّم آدم الاسماء کلّها ثمّ عرضهم علی الملائکه) ضمیر«هم» در آیه برای اشاره به موجودات  ذوالعقول(صاحب عقل) است و به اسماء بر می ‌گردد. علامه طباطبائی معتقدند اسماء اگر تنها الفاظ بودند از ضمیر جمع مذکر«هم» استفاده نمی‌شد.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Hamed Abdollahi Sefidan</dc:creator>
  <cp:lastModifiedBy>user1</cp:lastModifiedBy>
  <cp:revision>37</cp:revision>
  <dcterms:created xsi:type="dcterms:W3CDTF">2014-10-08T13:02:03Z</dcterms:created>
  <dcterms:modified xsi:type="dcterms:W3CDTF">2015-10-18T10:24:42Z</dcterms:modified>
</cp:coreProperties>
</file>